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70" r:id="rId5"/>
    <p:sldId id="276" r:id="rId6"/>
    <p:sldId id="279" r:id="rId7"/>
    <p:sldId id="260" r:id="rId8"/>
    <p:sldId id="261" r:id="rId9"/>
    <p:sldId id="274" r:id="rId10"/>
    <p:sldId id="275" r:id="rId11"/>
    <p:sldId id="262" r:id="rId12"/>
    <p:sldId id="272" r:id="rId13"/>
    <p:sldId id="273" r:id="rId14"/>
    <p:sldId id="259" r:id="rId15"/>
    <p:sldId id="271" r:id="rId16"/>
    <p:sldId id="269" r:id="rId17"/>
    <p:sldId id="264" r:id="rId18"/>
    <p:sldId id="265" r:id="rId19"/>
    <p:sldId id="278" r:id="rId20"/>
    <p:sldId id="280" r:id="rId21"/>
    <p:sldId id="277" r:id="rId22"/>
    <p:sldId id="281" r:id="rId23"/>
    <p:sldId id="282" r:id="rId24"/>
    <p:sldId id="266" r:id="rId25"/>
    <p:sldId id="267" r:id="rId26"/>
    <p:sldId id="26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0000"/>
    <a:srgbClr val="760000"/>
    <a:srgbClr val="C6D6FE"/>
    <a:srgbClr val="1149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6A4D39-4F8C-461C-99A2-BA03ED70A6CD}" v="5" dt="2019-01-08T10:31:09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DA2EF9-7548-4F8A-B198-5A35935AEC2A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8357E5B-BB66-44C6-8D0E-B00D9B1E8CD0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>
              <a:latin typeface="HY견고딕" panose="02030600000101010101" pitchFamily="18" charset="-127"/>
              <a:ea typeface="HY견고딕" panose="02030600000101010101" pitchFamily="18" charset="-127"/>
            </a:rPr>
            <a:t>세금</a:t>
          </a:r>
        </a:p>
      </dgm:t>
    </dgm:pt>
    <dgm:pt modelId="{A8B59F63-FFC2-49E0-95E1-8282C8C63592}" type="parTrans" cxnId="{101EA839-E5A4-4705-A546-DC45466FF3ED}">
      <dgm:prSet/>
      <dgm:spPr/>
      <dgm:t>
        <a:bodyPr/>
        <a:lstStyle/>
        <a:p>
          <a:pPr latinLnBrk="1"/>
          <a:endParaRPr lang="ko-KR" altLang="en-US"/>
        </a:p>
      </dgm:t>
    </dgm:pt>
    <dgm:pt modelId="{A412DBB1-BE21-4219-8685-EAE4DD18E72A}" type="sibTrans" cxnId="{101EA839-E5A4-4705-A546-DC45466FF3ED}">
      <dgm:prSet/>
      <dgm:spPr/>
      <dgm:t>
        <a:bodyPr/>
        <a:lstStyle/>
        <a:p>
          <a:pPr latinLnBrk="1"/>
          <a:endParaRPr lang="ko-KR" altLang="en-US"/>
        </a:p>
      </dgm:t>
    </dgm:pt>
    <dgm:pt modelId="{59FB2E27-F596-48E2-98F6-2FAFCD4B3314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>
              <a:latin typeface="HY견고딕" panose="02030600000101010101" pitchFamily="18" charset="-127"/>
              <a:ea typeface="HY견고딕" panose="02030600000101010101" pitchFamily="18" charset="-127"/>
            </a:rPr>
            <a:t>질서</a:t>
          </a:r>
        </a:p>
      </dgm:t>
    </dgm:pt>
    <dgm:pt modelId="{AC9A1F03-102A-4B8F-BDE8-6A08F42BBC50}" type="parTrans" cxnId="{3FCF7D2F-9248-4770-AC62-41DAAF2EF967}">
      <dgm:prSet/>
      <dgm:spPr/>
      <dgm:t>
        <a:bodyPr/>
        <a:lstStyle/>
        <a:p>
          <a:pPr latinLnBrk="1"/>
          <a:endParaRPr lang="ko-KR" altLang="en-US"/>
        </a:p>
      </dgm:t>
    </dgm:pt>
    <dgm:pt modelId="{F97C97ED-84FE-41D2-8F99-280615D99DB7}" type="sibTrans" cxnId="{3FCF7D2F-9248-4770-AC62-41DAAF2EF967}">
      <dgm:prSet/>
      <dgm:spPr/>
      <dgm:t>
        <a:bodyPr/>
        <a:lstStyle/>
        <a:p>
          <a:pPr latinLnBrk="1"/>
          <a:endParaRPr lang="ko-KR" altLang="en-US"/>
        </a:p>
      </dgm:t>
    </dgm:pt>
    <dgm:pt modelId="{D7A18EA8-D512-4C82-B480-A40A094B2C1B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>
              <a:latin typeface="HY견고딕" panose="02030600000101010101" pitchFamily="18" charset="-127"/>
              <a:ea typeface="HY견고딕" panose="02030600000101010101" pitchFamily="18" charset="-127"/>
            </a:rPr>
            <a:t>외교</a:t>
          </a:r>
        </a:p>
      </dgm:t>
    </dgm:pt>
    <dgm:pt modelId="{2051FDA5-1B46-411B-8B41-A28D628002CE}" type="parTrans" cxnId="{FBD41BB8-1CA3-4CD0-9C70-3945BD93C066}">
      <dgm:prSet/>
      <dgm:spPr/>
      <dgm:t>
        <a:bodyPr/>
        <a:lstStyle/>
        <a:p>
          <a:pPr latinLnBrk="1"/>
          <a:endParaRPr lang="ko-KR" altLang="en-US"/>
        </a:p>
      </dgm:t>
    </dgm:pt>
    <dgm:pt modelId="{866A043F-1A42-49CE-A8D2-224F5EE7F82C}" type="sibTrans" cxnId="{FBD41BB8-1CA3-4CD0-9C70-3945BD93C066}">
      <dgm:prSet/>
      <dgm:spPr/>
      <dgm:t>
        <a:bodyPr/>
        <a:lstStyle/>
        <a:p>
          <a:pPr latinLnBrk="1"/>
          <a:endParaRPr lang="ko-KR" altLang="en-US"/>
        </a:p>
      </dgm:t>
    </dgm:pt>
    <dgm:pt modelId="{8733B68B-CB45-4722-AE39-58D355370B67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>
              <a:latin typeface="HY견고딕" panose="02030600000101010101" pitchFamily="18" charset="-127"/>
              <a:ea typeface="HY견고딕" panose="02030600000101010101" pitchFamily="18" charset="-127"/>
            </a:rPr>
            <a:t>건설</a:t>
          </a:r>
        </a:p>
      </dgm:t>
    </dgm:pt>
    <dgm:pt modelId="{EB021D26-D2CA-4CA1-B0B9-37906FE682B3}" type="parTrans" cxnId="{9E173A78-1AA6-4663-BFDE-59B93FEA2D3D}">
      <dgm:prSet/>
      <dgm:spPr/>
      <dgm:t>
        <a:bodyPr/>
        <a:lstStyle/>
        <a:p>
          <a:pPr latinLnBrk="1"/>
          <a:endParaRPr lang="ko-KR" altLang="en-US"/>
        </a:p>
      </dgm:t>
    </dgm:pt>
    <dgm:pt modelId="{A977BC2E-71CA-4B7D-BD88-002C67ECFE65}" type="sibTrans" cxnId="{9E173A78-1AA6-4663-BFDE-59B93FEA2D3D}">
      <dgm:prSet/>
      <dgm:spPr/>
      <dgm:t>
        <a:bodyPr/>
        <a:lstStyle/>
        <a:p>
          <a:pPr latinLnBrk="1"/>
          <a:endParaRPr lang="ko-KR" altLang="en-US"/>
        </a:p>
      </dgm:t>
    </dgm:pt>
    <dgm:pt modelId="{D2EB87CA-831C-44EC-AF06-A8A06C310BEA}" type="pres">
      <dgm:prSet presAssocID="{D1DA2EF9-7548-4F8A-B198-5A35935AEC2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ED2A642-B72A-48C7-9C75-6E3C1481B07F}" type="pres">
      <dgm:prSet presAssocID="{D1DA2EF9-7548-4F8A-B198-5A35935AEC2A}" presName="children" presStyleCnt="0"/>
      <dgm:spPr/>
    </dgm:pt>
    <dgm:pt modelId="{431CED7E-71B0-4614-AA55-0CDE103063E1}" type="pres">
      <dgm:prSet presAssocID="{D1DA2EF9-7548-4F8A-B198-5A35935AEC2A}" presName="childPlaceholder" presStyleCnt="0"/>
      <dgm:spPr/>
    </dgm:pt>
    <dgm:pt modelId="{90114731-FC9C-4CDC-8027-E547879C27E7}" type="pres">
      <dgm:prSet presAssocID="{D1DA2EF9-7548-4F8A-B198-5A35935AEC2A}" presName="circle" presStyleCnt="0"/>
      <dgm:spPr/>
    </dgm:pt>
    <dgm:pt modelId="{19E935FB-2F18-407A-BBC0-3F15CFCC5B35}" type="pres">
      <dgm:prSet presAssocID="{D1DA2EF9-7548-4F8A-B198-5A35935AEC2A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2D652D3-4DA4-4494-B1AA-C16E0A145FD6}" type="pres">
      <dgm:prSet presAssocID="{D1DA2EF9-7548-4F8A-B198-5A35935AEC2A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C6B29DB-58F4-4CC6-9C1F-8375CF503F11}" type="pres">
      <dgm:prSet presAssocID="{D1DA2EF9-7548-4F8A-B198-5A35935AEC2A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1F8DCE9-F247-4DE9-B91F-B981647D0D53}" type="pres">
      <dgm:prSet presAssocID="{D1DA2EF9-7548-4F8A-B198-5A35935AEC2A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0C77FAD-0929-4069-9C0D-F42634CEB7D4}" type="pres">
      <dgm:prSet presAssocID="{D1DA2EF9-7548-4F8A-B198-5A35935AEC2A}" presName="quadrantPlaceholder" presStyleCnt="0"/>
      <dgm:spPr/>
    </dgm:pt>
    <dgm:pt modelId="{CB80AB5E-68E7-460D-8014-FC1705E635B1}" type="pres">
      <dgm:prSet presAssocID="{D1DA2EF9-7548-4F8A-B198-5A35935AEC2A}" presName="center1" presStyleLbl="fgShp" presStyleIdx="0" presStyleCnt="2" custFlipHor="1" custScaleX="5644" custScaleY="32759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99804F9C-A4C9-4E50-9653-97FE77C36331}" type="pres">
      <dgm:prSet presAssocID="{D1DA2EF9-7548-4F8A-B198-5A35935AEC2A}" presName="center2" presStyleLbl="fgShp" presStyleIdx="1" presStyleCnt="2" custFlipHor="1" custScaleX="6070" custScaleY="26320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</dgm:ptLst>
  <dgm:cxnLst>
    <dgm:cxn modelId="{AD630126-156A-4531-BECE-AE82033E38CF}" type="presOf" srcId="{8733B68B-CB45-4722-AE39-58D355370B67}" destId="{E1F8DCE9-F247-4DE9-B91F-B981647D0D53}" srcOrd="0" destOrd="0" presId="urn:microsoft.com/office/officeart/2005/8/layout/cycle4"/>
    <dgm:cxn modelId="{3FCF7D2F-9248-4770-AC62-41DAAF2EF967}" srcId="{D1DA2EF9-7548-4F8A-B198-5A35935AEC2A}" destId="{59FB2E27-F596-48E2-98F6-2FAFCD4B3314}" srcOrd="1" destOrd="0" parTransId="{AC9A1F03-102A-4B8F-BDE8-6A08F42BBC50}" sibTransId="{F97C97ED-84FE-41D2-8F99-280615D99DB7}"/>
    <dgm:cxn modelId="{9B96BB30-CACC-4375-BB64-EFFDD895586B}" type="presOf" srcId="{28357E5B-BB66-44C6-8D0E-B00D9B1E8CD0}" destId="{19E935FB-2F18-407A-BBC0-3F15CFCC5B35}" srcOrd="0" destOrd="0" presId="urn:microsoft.com/office/officeart/2005/8/layout/cycle4"/>
    <dgm:cxn modelId="{101EA839-E5A4-4705-A546-DC45466FF3ED}" srcId="{D1DA2EF9-7548-4F8A-B198-5A35935AEC2A}" destId="{28357E5B-BB66-44C6-8D0E-B00D9B1E8CD0}" srcOrd="0" destOrd="0" parTransId="{A8B59F63-FFC2-49E0-95E1-8282C8C63592}" sibTransId="{A412DBB1-BE21-4219-8685-EAE4DD18E72A}"/>
    <dgm:cxn modelId="{BCF5E770-5D67-47E8-96F4-38E68E991589}" type="presOf" srcId="{D1DA2EF9-7548-4F8A-B198-5A35935AEC2A}" destId="{D2EB87CA-831C-44EC-AF06-A8A06C310BEA}" srcOrd="0" destOrd="0" presId="urn:microsoft.com/office/officeart/2005/8/layout/cycle4"/>
    <dgm:cxn modelId="{9E173A78-1AA6-4663-BFDE-59B93FEA2D3D}" srcId="{D1DA2EF9-7548-4F8A-B198-5A35935AEC2A}" destId="{8733B68B-CB45-4722-AE39-58D355370B67}" srcOrd="3" destOrd="0" parTransId="{EB021D26-D2CA-4CA1-B0B9-37906FE682B3}" sibTransId="{A977BC2E-71CA-4B7D-BD88-002C67ECFE65}"/>
    <dgm:cxn modelId="{37E0F7A2-6B63-4984-A2CF-1073C8CA55E7}" type="presOf" srcId="{59FB2E27-F596-48E2-98F6-2FAFCD4B3314}" destId="{F2D652D3-4DA4-4494-B1AA-C16E0A145FD6}" srcOrd="0" destOrd="0" presId="urn:microsoft.com/office/officeart/2005/8/layout/cycle4"/>
    <dgm:cxn modelId="{FBD41BB8-1CA3-4CD0-9C70-3945BD93C066}" srcId="{D1DA2EF9-7548-4F8A-B198-5A35935AEC2A}" destId="{D7A18EA8-D512-4C82-B480-A40A094B2C1B}" srcOrd="2" destOrd="0" parTransId="{2051FDA5-1B46-411B-8B41-A28D628002CE}" sibTransId="{866A043F-1A42-49CE-A8D2-224F5EE7F82C}"/>
    <dgm:cxn modelId="{77F106EE-2751-436D-A203-C590EC891608}" type="presOf" srcId="{D7A18EA8-D512-4C82-B480-A40A094B2C1B}" destId="{8C6B29DB-58F4-4CC6-9C1F-8375CF503F11}" srcOrd="0" destOrd="0" presId="urn:microsoft.com/office/officeart/2005/8/layout/cycle4"/>
    <dgm:cxn modelId="{375BBC39-1622-4FE2-9FAC-25326A0132CC}" type="presParOf" srcId="{D2EB87CA-831C-44EC-AF06-A8A06C310BEA}" destId="{9ED2A642-B72A-48C7-9C75-6E3C1481B07F}" srcOrd="0" destOrd="0" presId="urn:microsoft.com/office/officeart/2005/8/layout/cycle4"/>
    <dgm:cxn modelId="{DD68C16F-0DD0-4BC4-9B9D-F3983A86D5B1}" type="presParOf" srcId="{9ED2A642-B72A-48C7-9C75-6E3C1481B07F}" destId="{431CED7E-71B0-4614-AA55-0CDE103063E1}" srcOrd="0" destOrd="0" presId="urn:microsoft.com/office/officeart/2005/8/layout/cycle4"/>
    <dgm:cxn modelId="{EE52BBBF-829F-4436-844A-F1FD1EE7C1B2}" type="presParOf" srcId="{D2EB87CA-831C-44EC-AF06-A8A06C310BEA}" destId="{90114731-FC9C-4CDC-8027-E547879C27E7}" srcOrd="1" destOrd="0" presId="urn:microsoft.com/office/officeart/2005/8/layout/cycle4"/>
    <dgm:cxn modelId="{620F3626-86E6-4F8D-8AD3-2F13A9D999E3}" type="presParOf" srcId="{90114731-FC9C-4CDC-8027-E547879C27E7}" destId="{19E935FB-2F18-407A-BBC0-3F15CFCC5B35}" srcOrd="0" destOrd="0" presId="urn:microsoft.com/office/officeart/2005/8/layout/cycle4"/>
    <dgm:cxn modelId="{A0D455DC-AE41-47EA-9F6D-0C75F6D0CE76}" type="presParOf" srcId="{90114731-FC9C-4CDC-8027-E547879C27E7}" destId="{F2D652D3-4DA4-4494-B1AA-C16E0A145FD6}" srcOrd="1" destOrd="0" presId="urn:microsoft.com/office/officeart/2005/8/layout/cycle4"/>
    <dgm:cxn modelId="{BB381AD6-DA87-4FB2-A75A-D5026DD2BF1A}" type="presParOf" srcId="{90114731-FC9C-4CDC-8027-E547879C27E7}" destId="{8C6B29DB-58F4-4CC6-9C1F-8375CF503F11}" srcOrd="2" destOrd="0" presId="urn:microsoft.com/office/officeart/2005/8/layout/cycle4"/>
    <dgm:cxn modelId="{B83A6798-EEA8-428A-AC87-2BD1D020DF9A}" type="presParOf" srcId="{90114731-FC9C-4CDC-8027-E547879C27E7}" destId="{E1F8DCE9-F247-4DE9-B91F-B981647D0D53}" srcOrd="3" destOrd="0" presId="urn:microsoft.com/office/officeart/2005/8/layout/cycle4"/>
    <dgm:cxn modelId="{B1AF6B87-E379-4AA7-A23B-71ABC1900788}" type="presParOf" srcId="{90114731-FC9C-4CDC-8027-E547879C27E7}" destId="{B0C77FAD-0929-4069-9C0D-F42634CEB7D4}" srcOrd="4" destOrd="0" presId="urn:microsoft.com/office/officeart/2005/8/layout/cycle4"/>
    <dgm:cxn modelId="{DBDB54E2-5BDA-44B9-B573-D27B361FE60A}" type="presParOf" srcId="{D2EB87CA-831C-44EC-AF06-A8A06C310BEA}" destId="{CB80AB5E-68E7-460D-8014-FC1705E635B1}" srcOrd="2" destOrd="0" presId="urn:microsoft.com/office/officeart/2005/8/layout/cycle4"/>
    <dgm:cxn modelId="{45B55D33-AB63-4990-8432-19CD4DFDD905}" type="presParOf" srcId="{D2EB87CA-831C-44EC-AF06-A8A06C310BEA}" destId="{99804F9C-A4C9-4E50-9653-97FE77C3633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935FB-2F18-407A-BBC0-3F15CFCC5B35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1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세금</a:t>
          </a:r>
        </a:p>
      </dsp:txBody>
      <dsp:txXfrm>
        <a:off x="2350740" y="996074"/>
        <a:ext cx="1659072" cy="1659072"/>
      </dsp:txXfrm>
    </dsp:sp>
    <dsp:sp modelId="{F2D652D3-4DA4-4494-B1AA-C16E0A145FD6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1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질서</a:t>
          </a:r>
        </a:p>
      </dsp:txBody>
      <dsp:txXfrm rot="-5400000">
        <a:off x="4118186" y="996074"/>
        <a:ext cx="1659072" cy="1659072"/>
      </dsp:txXfrm>
    </dsp:sp>
    <dsp:sp modelId="{8C6B29DB-58F4-4CC6-9C1F-8375CF503F11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1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외교</a:t>
          </a:r>
        </a:p>
      </dsp:txBody>
      <dsp:txXfrm rot="10800000">
        <a:off x="4118186" y="2763520"/>
        <a:ext cx="1659072" cy="1659072"/>
      </dsp:txXfrm>
    </dsp:sp>
    <dsp:sp modelId="{E1F8DCE9-F247-4DE9-B91F-B981647D0D53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1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건설</a:t>
          </a:r>
        </a:p>
      </dsp:txBody>
      <dsp:txXfrm rot="5400000">
        <a:off x="2350740" y="2763520"/>
        <a:ext cx="1659072" cy="1659072"/>
      </dsp:txXfrm>
    </dsp:sp>
    <dsp:sp modelId="{CB80AB5E-68E7-460D-8014-FC1705E635B1}">
      <dsp:nvSpPr>
        <dsp:cNvPr id="0" name=""/>
        <dsp:cNvSpPr/>
      </dsp:nvSpPr>
      <dsp:spPr>
        <a:xfrm flipH="1">
          <a:off x="4041139" y="2458485"/>
          <a:ext cx="45721" cy="230763"/>
        </a:xfrm>
        <a:prstGeom prst="circularArrow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99804F9C-A4C9-4E50-9653-97FE77C36331}">
      <dsp:nvSpPr>
        <dsp:cNvPr id="0" name=""/>
        <dsp:cNvSpPr/>
      </dsp:nvSpPr>
      <dsp:spPr>
        <a:xfrm rot="10800000" flipH="1">
          <a:off x="4039413" y="2752097"/>
          <a:ext cx="49172" cy="185405"/>
        </a:xfrm>
        <a:prstGeom prst="circularArrow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BE56CF0-EA71-42C0-87DF-30AAE44B7A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6A269A-F2F0-4295-BF59-A6FEE9335A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20590-4149-475D-8105-3C2CA5237CE0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798EEE-0D52-4EC8-BE39-F8B0B29D53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881D91-9999-4B42-912E-E00618FE42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50B7B-7D93-4207-AF46-EA1F41125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85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6790F-E559-422F-8437-3914BE506F8E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7F9CC-7EA2-4D68-98B0-CE148DAE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09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7F9CC-7EA2-4D68-98B0-CE148DAE98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5855A53C-6C68-4165-A0DE-5743559CB3DC}"/>
              </a:ext>
            </a:extLst>
          </p:cNvPr>
          <p:cNvSpPr/>
          <p:nvPr userDrawn="1"/>
        </p:nvSpPr>
        <p:spPr>
          <a:xfrm>
            <a:off x="2750975" y="4730621"/>
            <a:ext cx="6690049" cy="13126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제갈우진</a:t>
            </a: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32635753-1BD0-4796-98C9-1EFCFE7C1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44" y="471778"/>
            <a:ext cx="8038712" cy="4019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955E329-15EA-4255-8171-0C0364D43307}"/>
              </a:ext>
            </a:extLst>
          </p:cNvPr>
          <p:cNvSpPr/>
          <p:nvPr userDrawn="1"/>
        </p:nvSpPr>
        <p:spPr>
          <a:xfrm>
            <a:off x="2750975" y="4730621"/>
            <a:ext cx="66708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5400" b="1" cap="none" spc="0" dirty="0">
                <a:ln/>
                <a:solidFill>
                  <a:schemeClr val="bg1">
                    <a:lumMod val="75000"/>
                  </a:schemeClr>
                </a:solidFill>
                <a:effectLst/>
                <a:latin typeface="Copperplate Gothic Bold" panose="020E0705020206020404" pitchFamily="34" charset="0"/>
              </a:rPr>
              <a:t>This is Total war</a:t>
            </a:r>
            <a:endParaRPr lang="ko-KR" altLang="en-US" sz="5400" b="1" cap="none" spc="0" dirty="0">
              <a:ln/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259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4DC-CF41-43DE-BB49-A9DA152089FF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8472E-8699-4404-ACA2-BD80285F9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50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4DC-CF41-43DE-BB49-A9DA152089FF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8472E-8699-4404-ACA2-BD80285F9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1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4F4F6C-2461-4A9F-B547-14916B8CA288}"/>
              </a:ext>
            </a:extLst>
          </p:cNvPr>
          <p:cNvSpPr/>
          <p:nvPr userDrawn="1"/>
        </p:nvSpPr>
        <p:spPr>
          <a:xfrm>
            <a:off x="3256385" y="441062"/>
            <a:ext cx="8860971" cy="741405"/>
          </a:xfrm>
          <a:prstGeom prst="rect">
            <a:avLst/>
          </a:prstGeom>
          <a:solidFill>
            <a:srgbClr val="460000">
              <a:alpha val="85000"/>
            </a:srgbClr>
          </a:solidFill>
          <a:effectLst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11714E-06E8-4ABA-9AA9-E3AD839D9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6" r="31505"/>
          <a:stretch/>
        </p:blipFill>
        <p:spPr>
          <a:xfrm>
            <a:off x="0" y="0"/>
            <a:ext cx="325638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ê´ë ¨ ì´ë¯¸ì§">
            <a:extLst>
              <a:ext uri="{FF2B5EF4-FFF2-40B4-BE49-F238E27FC236}">
                <a16:creationId xmlns:a16="http://schemas.microsoft.com/office/drawing/2014/main" id="{03271127-B495-4968-AF32-D815F3CE31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104" y="251928"/>
            <a:ext cx="2681513" cy="11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tal war titleì ëí ì´ë¯¸ì§ ê²ìê²°ê³¼">
            <a:extLst>
              <a:ext uri="{FF2B5EF4-FFF2-40B4-BE49-F238E27FC236}">
                <a16:creationId xmlns:a16="http://schemas.microsoft.com/office/drawing/2014/main" id="{76479940-C24E-4969-AF6C-803CDB1C18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538" y="5772538"/>
            <a:ext cx="1085462" cy="10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94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587440" y="105577"/>
            <a:ext cx="7200000" cy="540000"/>
          </a:xfrm>
          <a:prstGeom prst="rect">
            <a:avLst/>
          </a:prstGeom>
          <a:solidFill>
            <a:schemeClr val="bg1"/>
          </a:solidFill>
          <a:ln w="57150">
            <a:solidFill>
              <a:srgbClr val="46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E9380D-21CB-411C-A672-2365AB71E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21" y="5910759"/>
            <a:ext cx="3226379" cy="841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D7DB14-6129-4A93-8A15-C669A04D05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33" y="540070"/>
            <a:ext cx="8670175" cy="57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1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7B3BE8-5C80-429F-B88A-9B352C978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21" y="5910759"/>
            <a:ext cx="3226379" cy="8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4DC-CF41-43DE-BB49-A9DA152089FF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8472E-8699-4404-ACA2-BD80285F9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61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4DC-CF41-43DE-BB49-A9DA152089FF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8472E-8699-4404-ACA2-BD80285F9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9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4DC-CF41-43DE-BB49-A9DA152089FF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8472E-8699-4404-ACA2-BD80285F9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08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4DC-CF41-43DE-BB49-A9DA152089FF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8472E-8699-4404-ACA2-BD80285F9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0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C4DC-CF41-43DE-BB49-A9DA152089FF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8472E-8699-4404-ACA2-BD80285F9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9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6C4DC-CF41-43DE-BB49-A9DA152089FF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8472E-8699-4404-ACA2-BD80285F9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3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5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7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Vd-mXex5Mw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URiZ1XBu40Y" TargetMode="External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704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7B6902-71F9-4D2D-A8C4-132DD24DB8D7}"/>
              </a:ext>
            </a:extLst>
          </p:cNvPr>
          <p:cNvSpPr txBox="1"/>
          <p:nvPr/>
        </p:nvSpPr>
        <p:spPr>
          <a:xfrm>
            <a:off x="2491274" y="192839"/>
            <a:ext cx="721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판타지 계열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A8C6C-E6AD-4FE1-B954-39FBF4C6B9E7}"/>
              </a:ext>
            </a:extLst>
          </p:cNvPr>
          <p:cNvSpPr txBox="1"/>
          <p:nvPr/>
        </p:nvSpPr>
        <p:spPr>
          <a:xfrm>
            <a:off x="926183" y="3874562"/>
            <a:ext cx="10039414" cy="2218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다른 세계관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IP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토탈워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IP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접목 시킴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Game Workshop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유명한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IP‘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워해머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세계관과 접목시킴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 역사 계열에서 등장하지 못한 거대 괴물이나 공중 유닛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마법사들이 대거 추가됨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재래전투 시절의 전술과 판타지적 요소 가미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2523B4-A9FF-438F-9AC1-429BD95C1B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69" y="1223240"/>
            <a:ext cx="3384773" cy="24142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9D16AE-4719-4BB5-9226-88EBD9F5A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7" y="1233736"/>
            <a:ext cx="4273419" cy="24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7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42982A-BE5C-4167-9EFC-3288C1764599}"/>
              </a:ext>
            </a:extLst>
          </p:cNvPr>
          <p:cNvSpPr/>
          <p:nvPr/>
        </p:nvSpPr>
        <p:spPr>
          <a:xfrm>
            <a:off x="-3" y="-1"/>
            <a:ext cx="12192000" cy="4770669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0417F0-7B85-4620-89B3-023377BE5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r="15873"/>
          <a:stretch/>
        </p:blipFill>
        <p:spPr>
          <a:xfrm>
            <a:off x="14270" y="0"/>
            <a:ext cx="7804782" cy="4393784"/>
          </a:xfrm>
          <a:prstGeom prst="rect">
            <a:avLst/>
          </a:prstGeom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D0857401-79FE-4D2B-9BC3-46AE37616A79}"/>
              </a:ext>
            </a:extLst>
          </p:cNvPr>
          <p:cNvSpPr/>
          <p:nvPr/>
        </p:nvSpPr>
        <p:spPr>
          <a:xfrm>
            <a:off x="5085156" y="-12057"/>
            <a:ext cx="5458436" cy="4770669"/>
          </a:xfrm>
          <a:prstGeom prst="triangle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797115-89D7-46E1-B97B-9D9E006F1C86}"/>
              </a:ext>
            </a:extLst>
          </p:cNvPr>
          <p:cNvSpPr/>
          <p:nvPr/>
        </p:nvSpPr>
        <p:spPr>
          <a:xfrm>
            <a:off x="7053944" y="1388392"/>
            <a:ext cx="5123786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4000" b="1" dirty="0">
                <a:ln/>
                <a:solidFill>
                  <a:schemeClr val="bg1">
                    <a:lumMod val="85000"/>
                  </a:schemeClr>
                </a:solidFill>
                <a:latin typeface="Copperplate Gothic Bold" panose="020E0705020206020404" pitchFamily="34" charset="0"/>
              </a:rPr>
              <a:t>throughout</a:t>
            </a:r>
            <a:endParaRPr lang="en-US" altLang="ko-KR" sz="40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Copperplate Gothic Bold" panose="020E0705020206020404" pitchFamily="34" charset="0"/>
            </a:endParaRPr>
          </a:p>
          <a:p>
            <a:pPr algn="ctr"/>
            <a:r>
              <a:rPr lang="en-US" altLang="ko-KR" sz="54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  <a:latin typeface="Copperplate Gothic Bold" panose="020E0705020206020404" pitchFamily="34" charset="0"/>
              </a:rPr>
              <a:t>time</a:t>
            </a:r>
          </a:p>
          <a:p>
            <a:pPr algn="ctr"/>
            <a:r>
              <a:rPr lang="ko-KR" altLang="en-US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시간을 걸쳐</a:t>
            </a:r>
            <a:r>
              <a:rPr lang="en-US" altLang="ko-KR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b="1" dirty="0" err="1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토탈워의</a:t>
            </a:r>
            <a:r>
              <a:rPr lang="ko-KR" altLang="en-US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탄생비화</a:t>
            </a:r>
            <a:endParaRPr lang="ko-KR" altLang="en-US" sz="20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42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1ACA6-4B85-4701-B296-65BA14EC2C01}"/>
              </a:ext>
            </a:extLst>
          </p:cNvPr>
          <p:cNvSpPr txBox="1"/>
          <p:nvPr/>
        </p:nvSpPr>
        <p:spPr>
          <a:xfrm>
            <a:off x="2541864" y="174178"/>
            <a:ext cx="705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어떻게 만들어졌는가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642632-8004-42A7-B0E7-D38ABA8107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97" y="3261982"/>
            <a:ext cx="4515556" cy="2310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18B8F7-49CD-4077-8EAB-750A9264D3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31" y="3390604"/>
            <a:ext cx="3584358" cy="1872827"/>
          </a:xfrm>
          <a:prstGeom prst="rect">
            <a:avLst/>
          </a:prstGeom>
        </p:spPr>
      </p:pic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006262A4-61CF-4AA9-B9D5-DC6B01470C25}"/>
              </a:ext>
            </a:extLst>
          </p:cNvPr>
          <p:cNvSpPr/>
          <p:nvPr/>
        </p:nvSpPr>
        <p:spPr>
          <a:xfrm>
            <a:off x="3871675" y="3866997"/>
            <a:ext cx="1964267" cy="73377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의뢰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EC494800-6B5B-4B91-8C5F-91638F52896C}"/>
              </a:ext>
            </a:extLst>
          </p:cNvPr>
          <p:cNvSpPr/>
          <p:nvPr/>
        </p:nvSpPr>
        <p:spPr>
          <a:xfrm>
            <a:off x="2000899" y="1748270"/>
            <a:ext cx="4137112" cy="950686"/>
          </a:xfrm>
          <a:prstGeom prst="wedgeEllipseCallout">
            <a:avLst>
              <a:gd name="adj1" fmla="val -20550"/>
              <a:gd name="adj2" fmla="val 703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이번에 한번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RTS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도전해 보는 것은 어떨까요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8DCA02-CF18-4E1B-B1BF-F16DD4FF9ADE}"/>
              </a:ext>
            </a:extLst>
          </p:cNvPr>
          <p:cNvSpPr txBox="1"/>
          <p:nvPr/>
        </p:nvSpPr>
        <p:spPr>
          <a:xfrm>
            <a:off x="310393" y="956345"/>
            <a:ext cx="472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때는 바야흐로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RTS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전성기인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90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년대 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D4BCB3BB-DD08-4D39-B223-4D47709209DD}"/>
              </a:ext>
            </a:extLst>
          </p:cNvPr>
          <p:cNvSpPr/>
          <p:nvPr/>
        </p:nvSpPr>
        <p:spPr>
          <a:xfrm>
            <a:off x="7385111" y="1748270"/>
            <a:ext cx="4137112" cy="950686"/>
          </a:xfrm>
          <a:prstGeom prst="wedgeEllipseCallout">
            <a:avLst>
              <a:gd name="adj1" fmla="val -20347"/>
              <a:gd name="adj2" fmla="val 615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저희 스포츠 게임 밖에 안 만들었는데요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7D995E26-D148-49E4-9405-BF71A4779649}"/>
              </a:ext>
            </a:extLst>
          </p:cNvPr>
          <p:cNvSpPr/>
          <p:nvPr/>
        </p:nvSpPr>
        <p:spPr>
          <a:xfrm>
            <a:off x="2357876" y="2911458"/>
            <a:ext cx="3423158" cy="481900"/>
          </a:xfrm>
          <a:prstGeom prst="wedgeEllipseCallout">
            <a:avLst>
              <a:gd name="adj1" fmla="val -28147"/>
              <a:gd name="adj2" fmla="val 686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까라면 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88C9071A-C4A6-4423-B110-4FF540D80425}"/>
              </a:ext>
            </a:extLst>
          </p:cNvPr>
          <p:cNvSpPr/>
          <p:nvPr/>
        </p:nvSpPr>
        <p:spPr>
          <a:xfrm>
            <a:off x="7677894" y="2839389"/>
            <a:ext cx="3423158" cy="481900"/>
          </a:xfrm>
          <a:prstGeom prst="wedgeEllipseCallout">
            <a:avLst>
              <a:gd name="adj1" fmla="val -20264"/>
              <a:gd name="adj2" fmla="val 7171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끙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;;,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...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86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1ACA6-4B85-4701-B296-65BA14EC2C01}"/>
              </a:ext>
            </a:extLst>
          </p:cNvPr>
          <p:cNvSpPr txBox="1"/>
          <p:nvPr/>
        </p:nvSpPr>
        <p:spPr>
          <a:xfrm>
            <a:off x="2541864" y="174178"/>
            <a:ext cx="705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그러던 중 이런 물건이 나왔습니다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BCDB9-DB1E-444B-ABB7-2445B14D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6" t="41632" r="55306" b="39457"/>
          <a:stretch/>
        </p:blipFill>
        <p:spPr>
          <a:xfrm>
            <a:off x="3232444" y="2679630"/>
            <a:ext cx="1516335" cy="1816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36838-677A-4FCC-9413-8D3DA17654DF}"/>
              </a:ext>
            </a:extLst>
          </p:cNvPr>
          <p:cNvSpPr txBox="1"/>
          <p:nvPr/>
        </p:nvSpPr>
        <p:spPr>
          <a:xfrm>
            <a:off x="3232444" y="4605160"/>
            <a:ext cx="151633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Mike Simson</a:t>
            </a:r>
          </a:p>
          <a:p>
            <a:pPr algn="ctr"/>
            <a:r>
              <a:rPr lang="ko-KR" altLang="en-US" dirty="0"/>
              <a:t>당시 </a:t>
            </a:r>
            <a:r>
              <a:rPr lang="en-US" altLang="ko-KR" dirty="0"/>
              <a:t>PD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375375-05BD-4779-ACB6-C3A2C82ADA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3644"/>
            <a:ext cx="1761969" cy="1444815"/>
          </a:xfrm>
          <a:prstGeom prst="rect">
            <a:avLst/>
          </a:prstGeom>
        </p:spPr>
      </p:pic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9F5643B7-4059-485B-9D37-76C435B0E367}"/>
              </a:ext>
            </a:extLst>
          </p:cNvPr>
          <p:cNvSpPr/>
          <p:nvPr/>
        </p:nvSpPr>
        <p:spPr>
          <a:xfrm>
            <a:off x="8201389" y="1701880"/>
            <a:ext cx="2167404" cy="8117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902"/>
              <a:gd name="adj6" fmla="val -378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당시 최고의</a:t>
            </a:r>
            <a:endParaRPr lang="en-US" altLang="ko-KR" dirty="0"/>
          </a:p>
          <a:p>
            <a:pPr algn="ctr"/>
            <a:r>
              <a:rPr lang="en-US" altLang="ko-KR" dirty="0"/>
              <a:t>3D </a:t>
            </a:r>
            <a:r>
              <a:rPr lang="ko-KR" altLang="en-US" dirty="0"/>
              <a:t>그래픽 카드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66BEFBC9-6EE6-450B-8114-D1C834352F7F}"/>
              </a:ext>
            </a:extLst>
          </p:cNvPr>
          <p:cNvSpPr/>
          <p:nvPr/>
        </p:nvSpPr>
        <p:spPr>
          <a:xfrm>
            <a:off x="3990612" y="1957536"/>
            <a:ext cx="1186049" cy="481900"/>
          </a:xfrm>
          <a:prstGeom prst="wedgeEllipseCallout">
            <a:avLst>
              <a:gd name="adj1" fmla="val -28147"/>
              <a:gd name="adj2" fmla="val 686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...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56311E9-B137-44F3-A4EC-29E9883620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89"/>
          <a:stretch/>
        </p:blipFill>
        <p:spPr>
          <a:xfrm>
            <a:off x="5893748" y="3588124"/>
            <a:ext cx="2224800" cy="16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3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1ACA6-4B85-4701-B296-65BA14EC2C01}"/>
              </a:ext>
            </a:extLst>
          </p:cNvPr>
          <p:cNvSpPr txBox="1"/>
          <p:nvPr/>
        </p:nvSpPr>
        <p:spPr>
          <a:xfrm>
            <a:off x="2541864" y="174178"/>
            <a:ext cx="705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그래서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SCAMPER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식 토의를 해보았습니다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BCDB9-DB1E-444B-ABB7-2445B14D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6" t="41632" r="55306" b="39457"/>
          <a:stretch/>
        </p:blipFill>
        <p:spPr>
          <a:xfrm>
            <a:off x="887561" y="2570028"/>
            <a:ext cx="1516335" cy="1816987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15646333-2B58-40DC-A9F9-16A24F64AFA3}"/>
              </a:ext>
            </a:extLst>
          </p:cNvPr>
          <p:cNvSpPr/>
          <p:nvPr/>
        </p:nvSpPr>
        <p:spPr>
          <a:xfrm>
            <a:off x="1981546" y="972181"/>
            <a:ext cx="3470988" cy="1390261"/>
          </a:xfrm>
          <a:prstGeom prst="wedgeEllipseCallout">
            <a:avLst>
              <a:gd name="adj1" fmla="val -32998"/>
              <a:gd name="adj2" fmla="val 746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우리 한번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만들어 볼까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36838-677A-4FCC-9413-8D3DA17654DF}"/>
              </a:ext>
            </a:extLst>
          </p:cNvPr>
          <p:cNvSpPr txBox="1"/>
          <p:nvPr/>
        </p:nvSpPr>
        <p:spPr>
          <a:xfrm>
            <a:off x="887561" y="4495558"/>
            <a:ext cx="151633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Mike Simson</a:t>
            </a:r>
          </a:p>
          <a:p>
            <a:pPr algn="ctr"/>
            <a:r>
              <a:rPr lang="ko-KR" altLang="en-US" dirty="0"/>
              <a:t>당시 </a:t>
            </a:r>
            <a:r>
              <a:rPr lang="en-US" altLang="ko-KR" dirty="0"/>
              <a:t>PD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406FA5-8033-410D-A45A-5B1F3C56D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33"/>
          <a:stretch/>
        </p:blipFill>
        <p:spPr>
          <a:xfrm>
            <a:off x="4349756" y="2128501"/>
            <a:ext cx="2328102" cy="1805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848AC4-153D-4A4F-8735-FCF212B5AF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4"/>
          <a:stretch/>
        </p:blipFill>
        <p:spPr>
          <a:xfrm>
            <a:off x="6515092" y="4342476"/>
            <a:ext cx="2306772" cy="1935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685BAF-06AD-4513-9941-604AC61F14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80"/>
          <a:stretch/>
        </p:blipFill>
        <p:spPr>
          <a:xfrm>
            <a:off x="2933344" y="4495558"/>
            <a:ext cx="1890031" cy="16295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37E159-9A17-42D4-BD40-A095AB6E9D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02"/>
          <a:stretch/>
        </p:blipFill>
        <p:spPr>
          <a:xfrm>
            <a:off x="7615900" y="2228497"/>
            <a:ext cx="1935751" cy="1655027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FFD5F4AC-B00B-4A7E-B148-F683F298E158}"/>
              </a:ext>
            </a:extLst>
          </p:cNvPr>
          <p:cNvSpPr/>
          <p:nvPr/>
        </p:nvSpPr>
        <p:spPr>
          <a:xfrm>
            <a:off x="4095613" y="3574359"/>
            <a:ext cx="3470988" cy="1390261"/>
          </a:xfrm>
          <a:prstGeom prst="wedgeEllipseCallout">
            <a:avLst>
              <a:gd name="adj1" fmla="val -32756"/>
              <a:gd name="adj2" fmla="val 758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좀 더 특이하게 일본 전국시대 배경으로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C02E445B-E9CC-41C2-AB8F-E93804D99240}"/>
              </a:ext>
            </a:extLst>
          </p:cNvPr>
          <p:cNvSpPr/>
          <p:nvPr/>
        </p:nvSpPr>
        <p:spPr>
          <a:xfrm>
            <a:off x="5452534" y="993761"/>
            <a:ext cx="3470988" cy="1390261"/>
          </a:xfrm>
          <a:prstGeom prst="wedgeEllipseCallout">
            <a:avLst>
              <a:gd name="adj1" fmla="val -32998"/>
              <a:gd name="adj2" fmla="val 746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이왕에 장군 시점으로 싸우는 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6DA12416-3CDC-4D6C-BC1B-AED50B42F7D2}"/>
              </a:ext>
            </a:extLst>
          </p:cNvPr>
          <p:cNvSpPr/>
          <p:nvPr/>
        </p:nvSpPr>
        <p:spPr>
          <a:xfrm>
            <a:off x="7861512" y="3428462"/>
            <a:ext cx="3470988" cy="1390261"/>
          </a:xfrm>
          <a:prstGeom prst="wedgeEllipseCallout">
            <a:avLst>
              <a:gd name="adj1" fmla="val -32998"/>
              <a:gd name="adj2" fmla="val 746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참에 아예 수백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~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수천의 전투로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9BDB440B-D83E-453A-8C4F-1AA709EF1F85}"/>
              </a:ext>
            </a:extLst>
          </p:cNvPr>
          <p:cNvSpPr/>
          <p:nvPr/>
        </p:nvSpPr>
        <p:spPr>
          <a:xfrm>
            <a:off x="8623717" y="1032341"/>
            <a:ext cx="3470988" cy="1390261"/>
          </a:xfrm>
          <a:prstGeom prst="wedgeEllipseCallout">
            <a:avLst>
              <a:gd name="adj1" fmla="val -32998"/>
              <a:gd name="adj2" fmla="val 746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좀 더 전략적이게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내정 턴과 전투 턴을 분리하는 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405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1ACA6-4B85-4701-B296-65BA14EC2C01}"/>
              </a:ext>
            </a:extLst>
          </p:cNvPr>
          <p:cNvSpPr txBox="1"/>
          <p:nvPr/>
        </p:nvSpPr>
        <p:spPr>
          <a:xfrm>
            <a:off x="2500604" y="192839"/>
            <a:ext cx="72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그래서 탄생하였습니다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D657CE-FAFF-4F57-A887-C2FA6658D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17" y="1437268"/>
            <a:ext cx="2414520" cy="29094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1DD2B5-8021-4C80-8464-38C58DB5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29" y="1513365"/>
            <a:ext cx="3699280" cy="2757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E5D09-6561-4312-803B-D5BC50346CCB}"/>
              </a:ext>
            </a:extLst>
          </p:cNvPr>
          <p:cNvSpPr txBox="1"/>
          <p:nvPr/>
        </p:nvSpPr>
        <p:spPr>
          <a:xfrm>
            <a:off x="1288784" y="5051400"/>
            <a:ext cx="964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2000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월 쇼군 토탈워 발매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그 당시부터 구현된 현실적인 대규모 전투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인해 토탈워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Organic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유저들이 대거 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99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1ACA6-4B85-4701-B296-65BA14EC2C01}"/>
              </a:ext>
            </a:extLst>
          </p:cNvPr>
          <p:cNvSpPr txBox="1"/>
          <p:nvPr/>
        </p:nvSpPr>
        <p:spPr>
          <a:xfrm>
            <a:off x="2500604" y="192839"/>
            <a:ext cx="72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그 이후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4BC2F8-C36B-4848-9F88-4C35EEE86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69" y="3162099"/>
            <a:ext cx="2015720" cy="7861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CD6C69-55DB-4EB8-8DF2-0E25BB2DC3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0" y="2260819"/>
            <a:ext cx="2122183" cy="7139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BC383B-3ABB-4154-BE74-F6710426E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56" y="3194766"/>
            <a:ext cx="2547527" cy="8100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E47C8-4F87-49FE-9EA7-705412DDF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20" y="2371413"/>
            <a:ext cx="2519717" cy="25197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3DB2C7-ADE1-464B-914C-1BE8FE8667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26" y="1156729"/>
            <a:ext cx="2622683" cy="6425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D82C3C-F195-4359-9657-699E6AAD4B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763" y="2164237"/>
            <a:ext cx="2622683" cy="8131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9DBD77-FD6F-4B17-A4DF-6558B66298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67" y="2089191"/>
            <a:ext cx="2592332" cy="9632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110209D-B0A4-43EC-AD95-7353017A2B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158460"/>
            <a:ext cx="2122183" cy="7613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9B450CF-931C-42BA-8D80-1A6F8AABC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4" y="3285880"/>
            <a:ext cx="2122183" cy="7295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5B88A28-F6C7-4D42-8DB1-66D4DA4AEA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20" y="4326472"/>
            <a:ext cx="2664815" cy="10128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0A7F700-2038-4FFD-8062-2DC61FE9699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821" y="1163032"/>
            <a:ext cx="2342735" cy="6105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DAC8D0-F875-416A-A19C-EEE02E248B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472" y="1057123"/>
            <a:ext cx="2622683" cy="8135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FA0DD29-A16E-4C8C-A406-91C73522F1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80" y="4332984"/>
            <a:ext cx="2443106" cy="9921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A5A864-1D1A-40C2-B406-5E0DB983ADE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15" y="4326472"/>
            <a:ext cx="2295627" cy="89578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3B179FA-1CAA-41BB-86D3-CB93BC3610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69" y="4510642"/>
            <a:ext cx="2204523" cy="636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8F63DF-88F2-476B-B900-6DC510BAF9D6}"/>
              </a:ext>
            </a:extLst>
          </p:cNvPr>
          <p:cNvSpPr txBox="1"/>
          <p:nvPr/>
        </p:nvSpPr>
        <p:spPr>
          <a:xfrm>
            <a:off x="959739" y="5498920"/>
            <a:ext cx="1003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토탈워시리즈는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CA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대표 프랜차이즈가 되었고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마이크 심슨은 여전히 토탈워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남아있다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79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F339E62-5E15-4812-B129-398D09A73D8F}"/>
              </a:ext>
            </a:extLst>
          </p:cNvPr>
          <p:cNvSpPr/>
          <p:nvPr/>
        </p:nvSpPr>
        <p:spPr>
          <a:xfrm>
            <a:off x="-3" y="-1"/>
            <a:ext cx="12192000" cy="4770669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CB6771-F8A3-420F-BC2C-35473291CB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5"/>
          <a:stretch/>
        </p:blipFill>
        <p:spPr>
          <a:xfrm>
            <a:off x="0" y="12057"/>
            <a:ext cx="7818613" cy="4393784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77AF1FF-C07E-49BD-AFC3-EC8B7ADD94B3}"/>
              </a:ext>
            </a:extLst>
          </p:cNvPr>
          <p:cNvSpPr/>
          <p:nvPr/>
        </p:nvSpPr>
        <p:spPr>
          <a:xfrm>
            <a:off x="5085156" y="-12057"/>
            <a:ext cx="5466914" cy="4770669"/>
          </a:xfrm>
          <a:prstGeom prst="triangle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DE97B0-B5EF-47F6-B266-DEE29D8F683E}"/>
              </a:ext>
            </a:extLst>
          </p:cNvPr>
          <p:cNvSpPr/>
          <p:nvPr/>
        </p:nvSpPr>
        <p:spPr>
          <a:xfrm>
            <a:off x="7053944" y="1388392"/>
            <a:ext cx="5123786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4000" b="1" dirty="0">
                <a:ln/>
                <a:solidFill>
                  <a:schemeClr val="bg1">
                    <a:lumMod val="85000"/>
                  </a:schemeClr>
                </a:solidFill>
                <a:latin typeface="Copperplate Gothic Bold" panose="020E0705020206020404" pitchFamily="34" charset="0"/>
              </a:rPr>
              <a:t>across</a:t>
            </a:r>
            <a:endParaRPr lang="en-US" altLang="ko-KR" sz="40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Copperplate Gothic Bold" panose="020E0705020206020404" pitchFamily="34" charset="0"/>
            </a:endParaRPr>
          </a:p>
          <a:p>
            <a:pPr algn="ctr"/>
            <a:r>
              <a:rPr lang="en-US" altLang="ko-KR" sz="5400" b="1" dirty="0">
                <a:ln/>
                <a:solidFill>
                  <a:schemeClr val="bg1">
                    <a:lumMod val="85000"/>
                  </a:schemeClr>
                </a:solidFill>
                <a:latin typeface="Copperplate Gothic Bold" panose="020E0705020206020404" pitchFamily="34" charset="0"/>
              </a:rPr>
              <a:t>worlds</a:t>
            </a:r>
            <a:endParaRPr lang="en-US" altLang="ko-KR" sz="54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Copperplate Gothic Bold" panose="020E0705020206020404" pitchFamily="34" charset="0"/>
            </a:endParaRPr>
          </a:p>
          <a:p>
            <a:pPr algn="ctr"/>
            <a:r>
              <a:rPr lang="ko-KR" altLang="en-US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세계를 가로질러</a:t>
            </a:r>
            <a:r>
              <a:rPr lang="en-US" altLang="ko-KR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b="1" dirty="0" err="1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토탈워의</a:t>
            </a:r>
            <a:r>
              <a:rPr lang="ko-KR" altLang="en-US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 err="1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메카닉스</a:t>
            </a:r>
            <a:endParaRPr lang="ko-KR" altLang="en-US" sz="20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47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67AEC-A8FE-4712-9595-1EBB62A7FBBB}"/>
              </a:ext>
            </a:extLst>
          </p:cNvPr>
          <p:cNvSpPr txBox="1"/>
          <p:nvPr/>
        </p:nvSpPr>
        <p:spPr>
          <a:xfrm>
            <a:off x="2528596" y="192839"/>
            <a:ext cx="714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토탈워 시리즈의 주요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메카닉스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7F5F8-A66E-45DB-A6AE-3CC382E97D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71" y="1586789"/>
            <a:ext cx="4226767" cy="23775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C890BC-6AE2-4DE7-87FA-2E60DEFF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62" y="1586790"/>
            <a:ext cx="4226765" cy="2377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D9AE1-5F28-418F-B9EF-4ECFAC624591}"/>
              </a:ext>
            </a:extLst>
          </p:cNvPr>
          <p:cNvSpPr txBox="1"/>
          <p:nvPr/>
        </p:nvSpPr>
        <p:spPr>
          <a:xfrm>
            <a:off x="6603732" y="4206757"/>
            <a:ext cx="43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DF8EC-4209-4003-B300-7DAE3410C4C3}"/>
              </a:ext>
            </a:extLst>
          </p:cNvPr>
          <p:cNvSpPr txBox="1"/>
          <p:nvPr/>
        </p:nvSpPr>
        <p:spPr>
          <a:xfrm>
            <a:off x="1241362" y="4206757"/>
            <a:ext cx="43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내정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03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다이어그램 32">
            <a:extLst>
              <a:ext uri="{FF2B5EF4-FFF2-40B4-BE49-F238E27FC236}">
                <a16:creationId xmlns:a16="http://schemas.microsoft.com/office/drawing/2014/main" id="{9A21D65F-10E4-417A-8540-0D7FF57652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55331"/>
              </p:ext>
            </p:extLst>
          </p:nvPr>
        </p:nvGraphicFramePr>
        <p:xfrm>
          <a:off x="1884376" y="84677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9C67AEC-A8FE-4712-9595-1EBB62A7FBBB}"/>
              </a:ext>
            </a:extLst>
          </p:cNvPr>
          <p:cNvSpPr txBox="1"/>
          <p:nvPr/>
        </p:nvSpPr>
        <p:spPr>
          <a:xfrm>
            <a:off x="2528596" y="192839"/>
            <a:ext cx="714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내정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메카닉스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9C29940-3950-49D2-8E3C-2141C76E0C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9" t="74147" r="53968" b="4526"/>
          <a:stretch/>
        </p:blipFill>
        <p:spPr>
          <a:xfrm>
            <a:off x="898785" y="4513777"/>
            <a:ext cx="2745509" cy="13900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9AA776B-27E9-4E8B-B412-3290BB391E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8" t="4082" r="40285" b="76148"/>
          <a:stretch/>
        </p:blipFill>
        <p:spPr>
          <a:xfrm>
            <a:off x="8401378" y="4329830"/>
            <a:ext cx="2596589" cy="143976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F1532B9-C3F9-4E03-87D5-C6C4715B55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4626" r="34107" b="72381"/>
          <a:stretch/>
        </p:blipFill>
        <p:spPr>
          <a:xfrm>
            <a:off x="1411911" y="1439197"/>
            <a:ext cx="1964922" cy="17385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594F7E-0CDD-44C7-9342-37F35AECD0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t="53333" r="72066" b="20409"/>
          <a:stretch/>
        </p:blipFill>
        <p:spPr>
          <a:xfrm>
            <a:off x="8462794" y="1248161"/>
            <a:ext cx="2338159" cy="19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1611" y="2169455"/>
            <a:ext cx="26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pperplate Gothic Bold" panose="020E0705020206020404" pitchFamily="34" charset="0"/>
              </a:rPr>
              <a:t>What is total war?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36" r="20950" b="30909"/>
          <a:stretch/>
        </p:blipFill>
        <p:spPr>
          <a:xfrm>
            <a:off x="3712962" y="2190542"/>
            <a:ext cx="714893" cy="652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36" r="20950" b="30909"/>
          <a:stretch/>
        </p:blipFill>
        <p:spPr>
          <a:xfrm>
            <a:off x="3712961" y="2880687"/>
            <a:ext cx="714893" cy="6527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36" r="20950" b="30909"/>
          <a:stretch/>
        </p:blipFill>
        <p:spPr>
          <a:xfrm>
            <a:off x="3712961" y="3570832"/>
            <a:ext cx="714893" cy="6527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36" r="20950" b="30909"/>
          <a:stretch/>
        </p:blipFill>
        <p:spPr>
          <a:xfrm>
            <a:off x="3712961" y="4260977"/>
            <a:ext cx="714893" cy="6527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01611" y="4999970"/>
            <a:ext cx="554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pperplate Gothic Bold" panose="020E0705020206020404" pitchFamily="34" charset="0"/>
              </a:rPr>
              <a:t>conclusion : this is total war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36" r="20950" b="30909"/>
          <a:stretch/>
        </p:blipFill>
        <p:spPr>
          <a:xfrm>
            <a:off x="3712961" y="4951122"/>
            <a:ext cx="714893" cy="6527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2DF9B1-62F9-42B1-ADA5-E326D284B02D}"/>
              </a:ext>
            </a:extLst>
          </p:cNvPr>
          <p:cNvSpPr/>
          <p:nvPr/>
        </p:nvSpPr>
        <p:spPr>
          <a:xfrm>
            <a:off x="3712961" y="1247352"/>
            <a:ext cx="2190141" cy="758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25EC3-2BB5-4206-A825-FD0554E64C1D}"/>
              </a:ext>
            </a:extLst>
          </p:cNvPr>
          <p:cNvSpPr txBox="1"/>
          <p:nvPr/>
        </p:nvSpPr>
        <p:spPr>
          <a:xfrm>
            <a:off x="4501611" y="2868893"/>
            <a:ext cx="26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pperplate Gothic Bold" panose="020E0705020206020404" pitchFamily="34" charset="0"/>
              </a:rPr>
              <a:t>Beyond borders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0206E4-3A88-48DF-A24C-F9C205709BF9}"/>
              </a:ext>
            </a:extLst>
          </p:cNvPr>
          <p:cNvSpPr txBox="1"/>
          <p:nvPr/>
        </p:nvSpPr>
        <p:spPr>
          <a:xfrm>
            <a:off x="4501611" y="3568678"/>
            <a:ext cx="26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pperplate Gothic Bold" panose="020E0705020206020404" pitchFamily="34" charset="0"/>
              </a:rPr>
              <a:t>Throughout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BC6FE-9218-48FE-B7C1-6972C404FAC6}"/>
              </a:ext>
            </a:extLst>
          </p:cNvPr>
          <p:cNvSpPr txBox="1"/>
          <p:nvPr/>
        </p:nvSpPr>
        <p:spPr>
          <a:xfrm>
            <a:off x="4501611" y="4284324"/>
            <a:ext cx="26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pperplate Gothic Bold" panose="020E0705020206020404" pitchFamily="34" charset="0"/>
              </a:rPr>
              <a:t>Across worlds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981A5-4B10-4BBA-A83F-A74B8CA9BB8F}"/>
              </a:ext>
            </a:extLst>
          </p:cNvPr>
          <p:cNvSpPr txBox="1"/>
          <p:nvPr/>
        </p:nvSpPr>
        <p:spPr>
          <a:xfrm>
            <a:off x="4552582" y="2472606"/>
            <a:ext cx="2555062" cy="24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토탈워란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무엇인가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19949-6496-4955-806D-BDF4BF669CC5}"/>
              </a:ext>
            </a:extLst>
          </p:cNvPr>
          <p:cNvSpPr txBox="1"/>
          <p:nvPr/>
        </p:nvSpPr>
        <p:spPr>
          <a:xfrm>
            <a:off x="4524194" y="3151867"/>
            <a:ext cx="2654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국경을 넘어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토탈워 시리즈의 세계관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6014A-CBEB-49A2-990E-850127EB2E56}"/>
              </a:ext>
            </a:extLst>
          </p:cNvPr>
          <p:cNvSpPr txBox="1"/>
          <p:nvPr/>
        </p:nvSpPr>
        <p:spPr>
          <a:xfrm>
            <a:off x="4518601" y="3852621"/>
            <a:ext cx="27363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시간을 걸쳐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토탈워 시리즈의 탄생비화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129EA-E227-4881-854B-3E4FD2E3958F}"/>
              </a:ext>
            </a:extLst>
          </p:cNvPr>
          <p:cNvSpPr txBox="1"/>
          <p:nvPr/>
        </p:nvSpPr>
        <p:spPr>
          <a:xfrm>
            <a:off x="4518601" y="4559950"/>
            <a:ext cx="2753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세계를 가로질러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토탈워 시리즈의 </a:t>
            </a:r>
            <a:r>
              <a:rPr lang="ko-KR" altLang="en-US" sz="1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메카닉스</a:t>
            </a:r>
            <a:endParaRPr lang="ko-KR" altLang="en-US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4F6A62-8B86-4BDA-A4F0-4985F1A415AE}"/>
              </a:ext>
            </a:extLst>
          </p:cNvPr>
          <p:cNvSpPr txBox="1"/>
          <p:nvPr/>
        </p:nvSpPr>
        <p:spPr>
          <a:xfrm>
            <a:off x="4535592" y="5274100"/>
            <a:ext cx="2753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이것이 바로 </a:t>
            </a:r>
            <a:r>
              <a:rPr lang="ko-KR" altLang="en-US" sz="1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토탈워다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45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67AEC-A8FE-4712-9595-1EBB62A7FBBB}"/>
              </a:ext>
            </a:extLst>
          </p:cNvPr>
          <p:cNvSpPr txBox="1"/>
          <p:nvPr/>
        </p:nvSpPr>
        <p:spPr>
          <a:xfrm>
            <a:off x="2528596" y="192839"/>
            <a:ext cx="714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전투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메카닉스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6D587-18D6-469F-88C1-771D9645D0CA}"/>
              </a:ext>
            </a:extLst>
          </p:cNvPr>
          <p:cNvSpPr txBox="1"/>
          <p:nvPr/>
        </p:nvSpPr>
        <p:spPr>
          <a:xfrm>
            <a:off x="945501" y="4516015"/>
            <a:ext cx="10039414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내정 턴에서 이렇게 준비된 군대를 움직여 캠페인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맵을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이동한다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이렇게 각 군대를 창설하고 움직이는 것으로 전투를 치를 곳을 정한다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973C0-18DE-423F-88D8-5C576B923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92096"/>
            <a:ext cx="4626074" cy="26021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FE4690-4833-4302-8441-B512257B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4" t="29406" r="61170" b="35297"/>
          <a:stretch/>
        </p:blipFill>
        <p:spPr>
          <a:xfrm>
            <a:off x="2021633" y="1292096"/>
            <a:ext cx="2750391" cy="26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7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67AEC-A8FE-4712-9595-1EBB62A7FBBB}"/>
              </a:ext>
            </a:extLst>
          </p:cNvPr>
          <p:cNvSpPr txBox="1"/>
          <p:nvPr/>
        </p:nvSpPr>
        <p:spPr>
          <a:xfrm>
            <a:off x="2528596" y="192839"/>
            <a:ext cx="714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전투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메카닉스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70977-149A-4048-84ED-597FA712A73F}"/>
              </a:ext>
            </a:extLst>
          </p:cNvPr>
          <p:cNvSpPr txBox="1"/>
          <p:nvPr/>
        </p:nvSpPr>
        <p:spPr>
          <a:xfrm>
            <a:off x="2435759" y="5402682"/>
            <a:ext cx="7320480" cy="4431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핵심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적의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전투 의지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사기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</a:t>
            </a:r>
            <a:r>
              <a:rPr lang="ko-KR" altLang="en-US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리더쉽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먼저 꺾는 자가 승리한다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!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E5A47D-41C1-4F37-963F-EF4B10B703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08" y="1090455"/>
            <a:ext cx="7666181" cy="43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6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688B28-B37A-4FC5-9107-0480D1F0C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3" y="1096095"/>
            <a:ext cx="7445829" cy="4188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C67AEC-A8FE-4712-9595-1EBB62A7FBBB}"/>
              </a:ext>
            </a:extLst>
          </p:cNvPr>
          <p:cNvSpPr txBox="1"/>
          <p:nvPr/>
        </p:nvSpPr>
        <p:spPr>
          <a:xfrm>
            <a:off x="2528596" y="192839"/>
            <a:ext cx="714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전투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메카닉스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D6EF1E-3085-4364-8961-CD06B63680F5}"/>
              </a:ext>
            </a:extLst>
          </p:cNvPr>
          <p:cNvSpPr/>
          <p:nvPr/>
        </p:nvSpPr>
        <p:spPr>
          <a:xfrm>
            <a:off x="4093805" y="3834883"/>
            <a:ext cx="952421" cy="349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37588-6D8E-4871-A921-34BB8E9CAB79}"/>
              </a:ext>
            </a:extLst>
          </p:cNvPr>
          <p:cNvSpPr txBox="1"/>
          <p:nvPr/>
        </p:nvSpPr>
        <p:spPr>
          <a:xfrm>
            <a:off x="2309846" y="5402682"/>
            <a:ext cx="7572307" cy="4431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리더쉽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떨어지면 아직 체력이 남아 있더라도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병사들은 도망간다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CF006-718E-4BDC-A0DD-9376BCD33E35}"/>
              </a:ext>
            </a:extLst>
          </p:cNvPr>
          <p:cNvSpPr/>
          <p:nvPr/>
        </p:nvSpPr>
        <p:spPr>
          <a:xfrm>
            <a:off x="5191073" y="4279093"/>
            <a:ext cx="1554960" cy="927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7F9161-1DD5-4794-8EFC-87FC63C98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75506" r="62249" b="656"/>
          <a:stretch/>
        </p:blipFill>
        <p:spPr>
          <a:xfrm>
            <a:off x="289791" y="2873830"/>
            <a:ext cx="3197524" cy="19221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5A62F5-1706-452F-9D2B-702E540E9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64898" r="84941" b="26131"/>
          <a:stretch/>
        </p:blipFill>
        <p:spPr>
          <a:xfrm>
            <a:off x="992012" y="1858743"/>
            <a:ext cx="2365963" cy="816681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95F2E1-5378-4CE5-99AC-55E1465A0F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357975" y="2267084"/>
            <a:ext cx="995911" cy="15677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23F4CB-5A27-4B6E-8602-6350AE54677C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3487315" y="3834883"/>
            <a:ext cx="606490" cy="1747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0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67AEC-A8FE-4712-9595-1EBB62A7FBBB}"/>
              </a:ext>
            </a:extLst>
          </p:cNvPr>
          <p:cNvSpPr txBox="1"/>
          <p:nvPr/>
        </p:nvSpPr>
        <p:spPr>
          <a:xfrm>
            <a:off x="2528596" y="192839"/>
            <a:ext cx="714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이로 인해 달라진 점</a:t>
            </a:r>
          </a:p>
        </p:txBody>
      </p:sp>
      <p:pic>
        <p:nvPicPr>
          <p:cNvPr id="1026" name="Picture 2" descr="ì¹¸ëì´ ì í¬ì ëí ì´ë¯¸ì§ ê²ìê²°ê³¼">
            <a:extLst>
              <a:ext uri="{FF2B5EF4-FFF2-40B4-BE49-F238E27FC236}">
                <a16:creationId xmlns:a16="http://schemas.microsoft.com/office/drawing/2014/main" id="{068DECAB-9B3C-48ED-82B0-A1FF1B9C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55" y="1192315"/>
            <a:ext cx="3755084" cy="347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5DECB9-5C3D-444A-B1FE-1AD9FCF25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28" y="1377372"/>
            <a:ext cx="5523723" cy="31070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48CB8E-10A6-4520-9C54-13BFF8752D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5" t="8178" r="32184" b="57243"/>
          <a:stretch/>
        </p:blipFill>
        <p:spPr>
          <a:xfrm>
            <a:off x="5671128" y="1377372"/>
            <a:ext cx="2239690" cy="12593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DD7E50-2FC1-4EA6-8EC8-D107497302DA}"/>
              </a:ext>
            </a:extLst>
          </p:cNvPr>
          <p:cNvSpPr txBox="1"/>
          <p:nvPr/>
        </p:nvSpPr>
        <p:spPr>
          <a:xfrm>
            <a:off x="2309846" y="5051279"/>
            <a:ext cx="7572307" cy="8586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시스템을 인해 플레이어의 전술적 선택이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실제 역사처럼 기적적 승리를 만들어낸다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665B5-625E-40E1-B528-965FB21ECD74}"/>
              </a:ext>
            </a:extLst>
          </p:cNvPr>
          <p:cNvSpPr txBox="1"/>
          <p:nvPr/>
        </p:nvSpPr>
        <p:spPr>
          <a:xfrm>
            <a:off x="3725222" y="4546412"/>
            <a:ext cx="11943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참고</a:t>
            </a:r>
            <a:r>
              <a:rPr lang="en-US" altLang="ko-KR" sz="1000" dirty="0"/>
              <a:t>: </a:t>
            </a:r>
            <a:r>
              <a:rPr lang="ko-KR" altLang="en-US" sz="1000" dirty="0"/>
              <a:t>칸나이 전투</a:t>
            </a:r>
          </a:p>
        </p:txBody>
      </p:sp>
    </p:spTree>
    <p:extLst>
      <p:ext uri="{BB962C8B-B14F-4D97-AF65-F5344CB8AC3E}">
        <p14:creationId xmlns:p14="http://schemas.microsoft.com/office/powerpoint/2010/main" val="266018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FBFB3B-6A18-4C03-BD03-0E9AD292C2E8}"/>
              </a:ext>
            </a:extLst>
          </p:cNvPr>
          <p:cNvSpPr/>
          <p:nvPr/>
        </p:nvSpPr>
        <p:spPr>
          <a:xfrm>
            <a:off x="-3" y="-1"/>
            <a:ext cx="12192000" cy="4770669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A38E85-CACE-4807-AAC8-99E5C978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2057"/>
            <a:ext cx="7811172" cy="4393784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3B8DE80-E21A-47E6-9131-2CCA9CF04217}"/>
              </a:ext>
            </a:extLst>
          </p:cNvPr>
          <p:cNvSpPr/>
          <p:nvPr/>
        </p:nvSpPr>
        <p:spPr>
          <a:xfrm>
            <a:off x="5085156" y="-12057"/>
            <a:ext cx="5466914" cy="4770669"/>
          </a:xfrm>
          <a:prstGeom prst="triangle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843C8C-F76D-49D7-80C5-E2C651949CBE}"/>
              </a:ext>
            </a:extLst>
          </p:cNvPr>
          <p:cNvSpPr/>
          <p:nvPr/>
        </p:nvSpPr>
        <p:spPr>
          <a:xfrm>
            <a:off x="7068214" y="1027407"/>
            <a:ext cx="5123786" cy="2369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Copperplate Gothic Bold" panose="020E0705020206020404" pitchFamily="34" charset="0"/>
              </a:rPr>
              <a:t>conclusion</a:t>
            </a:r>
            <a:endParaRPr lang="en-US" altLang="ko-KR" sz="20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Copperplate Gothic Bold" panose="020E0705020206020404" pitchFamily="34" charset="0"/>
            </a:endParaRPr>
          </a:p>
          <a:p>
            <a:pPr algn="ctr"/>
            <a:r>
              <a:rPr lang="en-US" altLang="ko-KR" sz="5400" b="1" dirty="0">
                <a:ln/>
                <a:solidFill>
                  <a:schemeClr val="bg1">
                    <a:lumMod val="85000"/>
                  </a:schemeClr>
                </a:solidFill>
                <a:latin typeface="Copperplate Gothic Bold" panose="020E0705020206020404" pitchFamily="34" charset="0"/>
              </a:rPr>
              <a:t>This is</a:t>
            </a:r>
          </a:p>
          <a:p>
            <a:pPr algn="ctr"/>
            <a:r>
              <a:rPr lang="en-US" altLang="ko-KR" sz="5400" b="1" dirty="0">
                <a:ln/>
                <a:solidFill>
                  <a:schemeClr val="bg1">
                    <a:lumMod val="85000"/>
                  </a:schemeClr>
                </a:solidFill>
                <a:latin typeface="Copperplate Gothic Bold" panose="020E0705020206020404" pitchFamily="34" charset="0"/>
              </a:rPr>
              <a:t> total war</a:t>
            </a:r>
            <a:endParaRPr lang="en-US" altLang="ko-KR" sz="54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Copperplate Gothic Bold" panose="020E0705020206020404" pitchFamily="34" charset="0"/>
            </a:endParaRPr>
          </a:p>
          <a:p>
            <a:pPr algn="ctr"/>
            <a:r>
              <a:rPr lang="ko-KR" altLang="en-US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  <a:r>
              <a:rPr lang="en-US" altLang="ko-KR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이것이 바로 </a:t>
            </a:r>
            <a:r>
              <a:rPr lang="ko-KR" altLang="en-US" sz="2000" b="1" dirty="0" err="1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토탈워다</a:t>
            </a:r>
            <a:r>
              <a:rPr lang="en-US" altLang="ko-KR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105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4C5A67-517B-49B9-A801-116E419145AF}"/>
              </a:ext>
            </a:extLst>
          </p:cNvPr>
          <p:cNvSpPr txBox="1"/>
          <p:nvPr/>
        </p:nvSpPr>
        <p:spPr>
          <a:xfrm>
            <a:off x="2584580" y="192839"/>
            <a:ext cx="706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이것이 바로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토탈워다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BF4C4-ECBA-4276-97FA-C4B7B7934273}"/>
              </a:ext>
            </a:extLst>
          </p:cNvPr>
          <p:cNvSpPr txBox="1"/>
          <p:nvPr/>
        </p:nvSpPr>
        <p:spPr>
          <a:xfrm>
            <a:off x="2441196" y="5147241"/>
            <a:ext cx="729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2015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E3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인게임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 모델링 트레일러 영상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온라인 미디어 7" title="Total War 'Rule the World' Trailer  E3 2015">
            <a:hlinkClick r:id="" action="ppaction://media"/>
            <a:extLst>
              <a:ext uri="{FF2B5EF4-FFF2-40B4-BE49-F238E27FC236}">
                <a16:creationId xmlns:a16="http://schemas.microsoft.com/office/drawing/2014/main" id="{12AA85D5-C8D1-437E-ACFA-1276ED88A0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67743" y="1341427"/>
            <a:ext cx="6456514" cy="36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4C5A67-517B-49B9-A801-116E419145AF}"/>
              </a:ext>
            </a:extLst>
          </p:cNvPr>
          <p:cNvSpPr txBox="1"/>
          <p:nvPr/>
        </p:nvSpPr>
        <p:spPr>
          <a:xfrm>
            <a:off x="2509936" y="192839"/>
            <a:ext cx="722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Epilogue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6F3A8-B6F1-4F5D-936C-52E52FA6185C}"/>
              </a:ext>
            </a:extLst>
          </p:cNvPr>
          <p:cNvSpPr txBox="1"/>
          <p:nvPr/>
        </p:nvSpPr>
        <p:spPr>
          <a:xfrm>
            <a:off x="2450683" y="5263171"/>
            <a:ext cx="729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pperplate Gothic Bold" panose="020E0705020206020404" pitchFamily="34" charset="0"/>
              </a:rPr>
              <a:t>ROMA INVICTA!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1682AF-3875-44D7-A2F4-7442E52F5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97" y="1119371"/>
            <a:ext cx="7032769" cy="39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8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FF39469-8585-4890-B9AE-B6D766850EFD}"/>
              </a:ext>
            </a:extLst>
          </p:cNvPr>
          <p:cNvSpPr/>
          <p:nvPr/>
        </p:nvSpPr>
        <p:spPr>
          <a:xfrm>
            <a:off x="2871044" y="2550302"/>
            <a:ext cx="6746033" cy="8251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sz="4400" dirty="0">
              <a:latin typeface="Copperplate Gothic Bold" panose="020E07050202060204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25660-81D0-4502-AB55-1AA354F4336A}"/>
              </a:ext>
            </a:extLst>
          </p:cNvPr>
          <p:cNvSpPr/>
          <p:nvPr/>
        </p:nvSpPr>
        <p:spPr>
          <a:xfrm>
            <a:off x="-3" y="-1"/>
            <a:ext cx="12192000" cy="4770669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BD9554-DFC1-4004-999B-33FE4EBDAB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9" b="5837"/>
          <a:stretch/>
        </p:blipFill>
        <p:spPr>
          <a:xfrm>
            <a:off x="-3" y="0"/>
            <a:ext cx="7818616" cy="4393785"/>
          </a:xfrm>
          <a:prstGeom prst="rect">
            <a:avLst/>
          </a:prstGeom>
          <a:noFill/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9BE8645C-C2B2-49BA-8647-61AF69664188}"/>
              </a:ext>
            </a:extLst>
          </p:cNvPr>
          <p:cNvSpPr/>
          <p:nvPr/>
        </p:nvSpPr>
        <p:spPr>
          <a:xfrm>
            <a:off x="5085156" y="-12057"/>
            <a:ext cx="5466914" cy="4770669"/>
          </a:xfrm>
          <a:prstGeom prst="triangle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3F1808-4C20-4EE7-A5C1-70E385201C10}"/>
              </a:ext>
            </a:extLst>
          </p:cNvPr>
          <p:cNvSpPr/>
          <p:nvPr/>
        </p:nvSpPr>
        <p:spPr>
          <a:xfrm>
            <a:off x="7025951" y="1388392"/>
            <a:ext cx="5166049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40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  <a:latin typeface="Copperplate Gothic Bold" panose="020E0705020206020404" pitchFamily="34" charset="0"/>
              </a:rPr>
              <a:t>What is </a:t>
            </a:r>
          </a:p>
          <a:p>
            <a:pPr algn="ctr"/>
            <a:r>
              <a:rPr lang="en-US" altLang="ko-KR" sz="54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  <a:latin typeface="Copperplate Gothic Bold" panose="020E0705020206020404" pitchFamily="34" charset="0"/>
              </a:rPr>
              <a:t>total war?</a:t>
            </a:r>
          </a:p>
          <a:p>
            <a:pPr algn="ctr"/>
            <a:r>
              <a:rPr lang="ko-KR" altLang="en-US" sz="2000" b="1" cap="none" spc="0" dirty="0" err="1">
                <a:ln/>
                <a:solidFill>
                  <a:schemeClr val="bg1">
                    <a:lumMod val="85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토탈워란</a:t>
            </a:r>
            <a:r>
              <a:rPr lang="ko-KR" altLang="en-US" sz="20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무엇인가</a:t>
            </a:r>
            <a:r>
              <a:rPr lang="en-US" altLang="ko-KR" sz="20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000" b="1" cap="none" spc="0" dirty="0">
              <a:ln/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991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1ACA6-4B85-4701-B296-65BA14EC2C01}"/>
              </a:ext>
            </a:extLst>
          </p:cNvPr>
          <p:cNvSpPr txBox="1"/>
          <p:nvPr/>
        </p:nvSpPr>
        <p:spPr>
          <a:xfrm>
            <a:off x="2541864" y="174178"/>
            <a:ext cx="70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토탈워 시리즈 개요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36F285-9E14-423E-835E-4BD4285F0A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r="14396"/>
          <a:stretch/>
        </p:blipFill>
        <p:spPr>
          <a:xfrm>
            <a:off x="886409" y="1479137"/>
            <a:ext cx="3310326" cy="21734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BFED6F-A9A9-4B82-955E-B7273EE4B7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58"/>
          <a:stretch/>
        </p:blipFill>
        <p:spPr>
          <a:xfrm>
            <a:off x="4534797" y="1505996"/>
            <a:ext cx="3141068" cy="21407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3F00E3-8B39-48D2-B43E-C029C90F3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7" r="9776"/>
          <a:stretch/>
        </p:blipFill>
        <p:spPr>
          <a:xfrm>
            <a:off x="8013927" y="1505996"/>
            <a:ext cx="3612018" cy="2140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B46FD1-8CC4-441F-B8E7-AD4713C39250}"/>
              </a:ext>
            </a:extLst>
          </p:cNvPr>
          <p:cNvSpPr txBox="1"/>
          <p:nvPr/>
        </p:nvSpPr>
        <p:spPr>
          <a:xfrm>
            <a:off x="886409" y="4002833"/>
            <a:ext cx="10739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제작사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크리에이티브 어셈블리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(Creative Assembly)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플랫폼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PC</a:t>
            </a:r>
          </a:p>
        </p:txBody>
      </p:sp>
    </p:spTree>
    <p:extLst>
      <p:ext uri="{BB962C8B-B14F-4D97-AF65-F5344CB8AC3E}">
        <p14:creationId xmlns:p14="http://schemas.microsoft.com/office/powerpoint/2010/main" val="328751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1ACA6-4B85-4701-B296-65BA14EC2C01}"/>
              </a:ext>
            </a:extLst>
          </p:cNvPr>
          <p:cNvSpPr txBox="1"/>
          <p:nvPr/>
        </p:nvSpPr>
        <p:spPr>
          <a:xfrm>
            <a:off x="2541864" y="174178"/>
            <a:ext cx="70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Total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war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제목의 뜻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5BE30C-BEAC-4971-BB8A-A5CD45F9D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3" r="17058"/>
          <a:stretch/>
        </p:blipFill>
        <p:spPr>
          <a:xfrm>
            <a:off x="822697" y="1339806"/>
            <a:ext cx="4580080" cy="29590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35B403-D10F-4828-9C9F-0B451565D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18" y="1445061"/>
            <a:ext cx="4397658" cy="2748536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6B01FC0-7AC6-4FAE-9720-74E46AEB7951}"/>
              </a:ext>
            </a:extLst>
          </p:cNvPr>
          <p:cNvSpPr/>
          <p:nvPr/>
        </p:nvSpPr>
        <p:spPr>
          <a:xfrm>
            <a:off x="5495731" y="2584580"/>
            <a:ext cx="600269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45E31-6DF3-4CF7-AABE-CC858C55BC49}"/>
              </a:ext>
            </a:extLst>
          </p:cNvPr>
          <p:cNvSpPr txBox="1"/>
          <p:nvPr/>
        </p:nvSpPr>
        <p:spPr>
          <a:xfrm>
            <a:off x="551619" y="4664674"/>
            <a:ext cx="1107757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사전적 의미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총력전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총력전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국가의 모든 수단을 동원하여 전쟁을 치른다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토탈워는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국가가 가진 모든 역량을 가지고 싸우기에 그만큼 매우 치열한 전쟁의 모습을 보여준다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44F50A-9C61-409A-B330-3D247B71CEA9}"/>
              </a:ext>
            </a:extLst>
          </p:cNvPr>
          <p:cNvSpPr txBox="1"/>
          <p:nvPr/>
        </p:nvSpPr>
        <p:spPr>
          <a:xfrm>
            <a:off x="818214" y="4323617"/>
            <a:ext cx="4934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임진왜란 당시 이순신 장군이 악조건을 이기기 위해 모든 방법을 다 쓰셨듯이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8C674C-AF9B-4139-AFE9-9EC15F081202}"/>
              </a:ext>
            </a:extLst>
          </p:cNvPr>
          <p:cNvSpPr txBox="1"/>
          <p:nvPr/>
        </p:nvSpPr>
        <p:spPr>
          <a:xfrm>
            <a:off x="6726192" y="4323616"/>
            <a:ext cx="342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토탈워 역시 자신의 국가가 가진 전략적 상황과 군대가 가진 전술적 상황을 최대한 활용하여 승리하는 게임이다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8731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1ACA6-4B85-4701-B296-65BA14EC2C01}"/>
              </a:ext>
            </a:extLst>
          </p:cNvPr>
          <p:cNvSpPr txBox="1"/>
          <p:nvPr/>
        </p:nvSpPr>
        <p:spPr>
          <a:xfrm>
            <a:off x="2541864" y="174178"/>
            <a:ext cx="70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Total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war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보여주고자 하는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78CA6-08D6-4CC4-9823-33CC7057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81" y="1179065"/>
            <a:ext cx="5071162" cy="2852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015741-61D4-4D44-8BA4-EB612DD9C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9" y="1181530"/>
            <a:ext cx="5464398" cy="2852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5391D6-A96D-436B-825C-ADC910D76AE1}"/>
              </a:ext>
            </a:extLst>
          </p:cNvPr>
          <p:cNvSpPr txBox="1"/>
          <p:nvPr/>
        </p:nvSpPr>
        <p:spPr>
          <a:xfrm>
            <a:off x="4345185" y="4080436"/>
            <a:ext cx="1915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영화 </a:t>
            </a:r>
            <a:r>
              <a:rPr lang="en-US" altLang="ko-KR" sz="1000" dirty="0"/>
              <a:t>300</a:t>
            </a:r>
            <a:r>
              <a:rPr lang="ko-KR" altLang="en-US" sz="1000" dirty="0"/>
              <a:t>의 스파르타 전사들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1CFAC-EBA8-4FBB-AF51-F939A0EE151D}"/>
              </a:ext>
            </a:extLst>
          </p:cNvPr>
          <p:cNvSpPr txBox="1"/>
          <p:nvPr/>
        </p:nvSpPr>
        <p:spPr>
          <a:xfrm>
            <a:off x="9097347" y="4080436"/>
            <a:ext cx="2550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그리고 토탈워</a:t>
            </a:r>
            <a:r>
              <a:rPr lang="en-US" altLang="ko-KR" sz="1000" dirty="0"/>
              <a:t>: </a:t>
            </a:r>
            <a:r>
              <a:rPr lang="ko-KR" altLang="en-US" sz="1000" dirty="0"/>
              <a:t>로마</a:t>
            </a:r>
            <a:r>
              <a:rPr lang="en-US" altLang="ko-KR" sz="1000" dirty="0"/>
              <a:t>2</a:t>
            </a:r>
            <a:r>
              <a:rPr lang="ko-KR" altLang="en-US" sz="1000" dirty="0"/>
              <a:t>의 스파르타 전사들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5190D-6352-40F2-A4BF-97EA88ACFA04}"/>
              </a:ext>
            </a:extLst>
          </p:cNvPr>
          <p:cNvSpPr txBox="1"/>
          <p:nvPr/>
        </p:nvSpPr>
        <p:spPr>
          <a:xfrm>
            <a:off x="626009" y="4666683"/>
            <a:ext cx="10762525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토탈워는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대중들이 전쟁 영화나 다큐멘터리에서 본 전쟁 장면을 구현하여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플레이어에게 전쟁의 장엄함을 그래픽적으로 보여주어 다른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RTS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게임과 차별성을 둔다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6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43F553-33CC-4D6E-A752-C05760D31054}"/>
              </a:ext>
            </a:extLst>
          </p:cNvPr>
          <p:cNvSpPr/>
          <p:nvPr/>
        </p:nvSpPr>
        <p:spPr>
          <a:xfrm>
            <a:off x="2871044" y="2550302"/>
            <a:ext cx="6746033" cy="8251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altLang="ko-KR" sz="4400" dirty="0">
              <a:latin typeface="Copperplate Gothic Bold" panose="020E07050202060204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C86698-C6C6-49ED-8A56-8C43E1407B1B}"/>
              </a:ext>
            </a:extLst>
          </p:cNvPr>
          <p:cNvSpPr/>
          <p:nvPr/>
        </p:nvSpPr>
        <p:spPr>
          <a:xfrm>
            <a:off x="-3" y="-1"/>
            <a:ext cx="12192000" cy="4770669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9A0B9C5-953B-4565-BF02-3C7A52F0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3"/>
          <a:stretch/>
        </p:blipFill>
        <p:spPr>
          <a:xfrm>
            <a:off x="14270" y="-1"/>
            <a:ext cx="7786122" cy="4393785"/>
          </a:xfrm>
          <a:prstGeom prst="rect">
            <a:avLst/>
          </a:prstGeom>
        </p:spPr>
      </p:pic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74B28076-19FF-4F8D-82DA-FB54C3E91838}"/>
              </a:ext>
            </a:extLst>
          </p:cNvPr>
          <p:cNvSpPr/>
          <p:nvPr/>
        </p:nvSpPr>
        <p:spPr>
          <a:xfrm>
            <a:off x="5085156" y="-12057"/>
            <a:ext cx="5466914" cy="4770669"/>
          </a:xfrm>
          <a:prstGeom prst="triangle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53F62F-77F8-4EB5-AA31-80FC40440CBB}"/>
              </a:ext>
            </a:extLst>
          </p:cNvPr>
          <p:cNvSpPr/>
          <p:nvPr/>
        </p:nvSpPr>
        <p:spPr>
          <a:xfrm>
            <a:off x="7053944" y="1388392"/>
            <a:ext cx="5123786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40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  <a:latin typeface="Copperplate Gothic Bold" panose="020E0705020206020404" pitchFamily="34" charset="0"/>
              </a:rPr>
              <a:t>Beyond </a:t>
            </a:r>
          </a:p>
          <a:p>
            <a:pPr algn="ctr"/>
            <a:r>
              <a:rPr lang="en-US" altLang="ko-KR" sz="5400" b="1" dirty="0">
                <a:ln/>
                <a:solidFill>
                  <a:schemeClr val="bg1">
                    <a:lumMod val="85000"/>
                  </a:schemeClr>
                </a:solidFill>
                <a:latin typeface="Copperplate Gothic Bold" panose="020E0705020206020404" pitchFamily="34" charset="0"/>
              </a:rPr>
              <a:t>Border</a:t>
            </a:r>
            <a:endParaRPr lang="en-US" altLang="ko-KR" sz="54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Copperplate Gothic Bold" panose="020E0705020206020404" pitchFamily="34" charset="0"/>
            </a:endParaRPr>
          </a:p>
          <a:p>
            <a:pPr algn="ctr"/>
            <a:r>
              <a:rPr lang="ko-KR" altLang="en-US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국경을 넘어</a:t>
            </a:r>
            <a:r>
              <a:rPr lang="en-US" altLang="ko-KR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b="1" dirty="0" err="1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토탈워의</a:t>
            </a:r>
            <a:r>
              <a:rPr lang="ko-KR" altLang="en-US" sz="2000" b="1" dirty="0">
                <a:ln/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세계관</a:t>
            </a:r>
            <a:endParaRPr lang="ko-KR" altLang="en-US" sz="2000" b="1" cap="none" spc="0" dirty="0">
              <a:ln/>
              <a:solidFill>
                <a:schemeClr val="bg1">
                  <a:lumMod val="85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22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7B6902-71F9-4D2D-A8C4-132DD24DB8D7}"/>
              </a:ext>
            </a:extLst>
          </p:cNvPr>
          <p:cNvSpPr txBox="1"/>
          <p:nvPr/>
        </p:nvSpPr>
        <p:spPr>
          <a:xfrm>
            <a:off x="2491274" y="192839"/>
            <a:ext cx="721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토탈워의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644ECA-1EA3-4D22-9454-BA42D5D90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58" y="2015409"/>
            <a:ext cx="4434798" cy="2550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6EA7DB-034B-49A7-8D29-7A1B05D9D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74" y="1955253"/>
            <a:ext cx="4093029" cy="26703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1228D2-AC5B-4DF8-8A6F-99BED738A56F}"/>
              </a:ext>
            </a:extLst>
          </p:cNvPr>
          <p:cNvSpPr/>
          <p:nvPr/>
        </p:nvSpPr>
        <p:spPr>
          <a:xfrm>
            <a:off x="3393231" y="1025617"/>
            <a:ext cx="4833257" cy="587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토탈워의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대분류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74B5A4-9690-4B0C-B9A9-DF8AA0145233}"/>
              </a:ext>
            </a:extLst>
          </p:cNvPr>
          <p:cNvSpPr/>
          <p:nvPr/>
        </p:nvSpPr>
        <p:spPr>
          <a:xfrm>
            <a:off x="1070878" y="4885951"/>
            <a:ext cx="4833257" cy="587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역사 계열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통칭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역탈워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FCF8EC-BA76-4502-849A-3DA12EF6F46F}"/>
              </a:ext>
            </a:extLst>
          </p:cNvPr>
          <p:cNvSpPr/>
          <p:nvPr/>
        </p:nvSpPr>
        <p:spPr>
          <a:xfrm>
            <a:off x="6179974" y="4885950"/>
            <a:ext cx="4833257" cy="587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판타지 계열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통칭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햄탈워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4AC74AD-9404-498E-8695-CB1A5B3EDB7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2860647" y="1319531"/>
            <a:ext cx="532585" cy="69587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B13DC71-27F4-4EC6-AD5A-C2987A19E2C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226488" y="1319532"/>
            <a:ext cx="1104866" cy="6357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30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7B6902-71F9-4D2D-A8C4-132DD24DB8D7}"/>
              </a:ext>
            </a:extLst>
          </p:cNvPr>
          <p:cNvSpPr txBox="1"/>
          <p:nvPr/>
        </p:nvSpPr>
        <p:spPr>
          <a:xfrm>
            <a:off x="2491274" y="192839"/>
            <a:ext cx="721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역사 계열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750856-1568-4786-A795-2C2B28E65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15" y="1733694"/>
            <a:ext cx="3212838" cy="18072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044054-E2FE-4BAA-AF44-DAD65B9A8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88" y="1727384"/>
            <a:ext cx="3880115" cy="18135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2F2972-4D83-47A4-AFA0-93DAB0579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6" y="1911480"/>
            <a:ext cx="3931124" cy="1443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7E38B-537C-40BA-B106-F5F5C98CA03B}"/>
              </a:ext>
            </a:extLst>
          </p:cNvPr>
          <p:cNvSpPr txBox="1"/>
          <p:nvPr/>
        </p:nvSpPr>
        <p:spPr>
          <a:xfrm>
            <a:off x="926183" y="3874561"/>
            <a:ext cx="10039414" cy="2218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전통적인 토탈워 테마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시리즈 별로 다양한 역사적 시대를 잡음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고증을 바탕으로 역사적 부대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인물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기술 발전들이 게임 요소로 등장함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과거 재래전투를 사실적으로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37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546</Words>
  <Application>Microsoft Office PowerPoint</Application>
  <PresentationFormat>와이드스크린</PresentationFormat>
  <Paragraphs>110</Paragraphs>
  <Slides>26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HY견고딕</vt:lpstr>
      <vt:lpstr>맑은 고딕</vt:lpstr>
      <vt:lpstr>Arial</vt:lpstr>
      <vt:lpstr>Copperplate Gothic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6kigs_11</dc:creator>
  <cp:lastModifiedBy>우진 제갈</cp:lastModifiedBy>
  <cp:revision>180</cp:revision>
  <dcterms:created xsi:type="dcterms:W3CDTF">2018-09-11T01:42:37Z</dcterms:created>
  <dcterms:modified xsi:type="dcterms:W3CDTF">2019-01-08T10:33:06Z</dcterms:modified>
</cp:coreProperties>
</file>